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58" r:id="rId3"/>
    <p:sldId id="282" r:id="rId4"/>
    <p:sldId id="257" r:id="rId5"/>
    <p:sldId id="259" r:id="rId6"/>
    <p:sldId id="260" r:id="rId7"/>
    <p:sldId id="283" r:id="rId8"/>
    <p:sldId id="261" r:id="rId9"/>
    <p:sldId id="262" r:id="rId10"/>
    <p:sldId id="275" r:id="rId11"/>
    <p:sldId id="265" r:id="rId12"/>
    <p:sldId id="266" r:id="rId13"/>
    <p:sldId id="267" r:id="rId14"/>
    <p:sldId id="272" r:id="rId15"/>
    <p:sldId id="273" r:id="rId16"/>
    <p:sldId id="274" r:id="rId17"/>
    <p:sldId id="276" r:id="rId18"/>
    <p:sldId id="278" r:id="rId19"/>
    <p:sldId id="279" r:id="rId20"/>
    <p:sldId id="280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D5D9BB-2C22-46DE-B780-004F8923EF1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3D7BFB-ABB5-4133-9127-54CCC4CB7B6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59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D9BB-2C22-46DE-B780-004F8923EF1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7BFB-ABB5-4133-9127-54CCC4CB7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5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D9BB-2C22-46DE-B780-004F8923EF1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7BFB-ABB5-4133-9127-54CCC4CB7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5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D9BB-2C22-46DE-B780-004F8923EF1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7BFB-ABB5-4133-9127-54CCC4CB7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8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D5D9BB-2C22-46DE-B780-004F8923EF1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3D7BFB-ABB5-4133-9127-54CCC4CB7B6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85144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D9BB-2C22-46DE-B780-004F8923EF1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7BFB-ABB5-4133-9127-54CCC4CB7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714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D9BB-2C22-46DE-B780-004F8923EF1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7BFB-ABB5-4133-9127-54CCC4CB7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903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D9BB-2C22-46DE-B780-004F8923EF1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7BFB-ABB5-4133-9127-54CCC4CB7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D9BB-2C22-46DE-B780-004F8923EF1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7BFB-ABB5-4133-9127-54CCC4CB7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0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4D5D9BB-2C22-46DE-B780-004F8923EF1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C3D7BFB-ABB5-4133-9127-54CCC4CB7B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05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4D5D9BB-2C22-46DE-B780-004F8923EF1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C3D7BFB-ABB5-4133-9127-54CCC4CB7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3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D5D9BB-2C22-46DE-B780-004F8923EF1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3D7BFB-ABB5-4133-9127-54CCC4CB7B6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067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turinskuo.my1.ru/publ/dokumenty/8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&#1094;&#1077;&#1085;&#1090;&#1088;-&#1089;&#1087;&#1077;&#1082;&#1090;&#1088;.&#1088;&#1092;/?page_id=4476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&#1094;&#1077;&#1085;&#1090;&#1088;-&#1089;&#1087;&#1077;&#1082;&#1090;&#1088;.&#1088;&#1092;/?page_id=4476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39263"/>
            <a:ext cx="10316308" cy="1113691"/>
          </a:xfrm>
        </p:spPr>
        <p:txBody>
          <a:bodyPr anchor="t">
            <a:normAutofit/>
          </a:bodyPr>
          <a:lstStyle/>
          <a:p>
            <a:r>
              <a:rPr lang="ru-RU" sz="2400" dirty="0" smtClean="0">
                <a:latin typeface="Liberation Serif" panose="02020603050405020304" pitchFamily="18" charset="0"/>
              </a:rPr>
              <a:t>Муниципальный опорный центр дополнительного образования детей Туринского городского округа</a:t>
            </a:r>
            <a:endParaRPr lang="ru-RU" sz="2400" dirty="0">
              <a:latin typeface="Liberation Serif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73108" y="2485291"/>
            <a:ext cx="4267200" cy="291904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Отчет о деятельности </a:t>
            </a:r>
            <a:r>
              <a:rPr lang="ru-RU" sz="3200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за </a:t>
            </a:r>
            <a:r>
              <a:rPr lang="ru-RU" sz="3200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2021 </a:t>
            </a:r>
            <a:r>
              <a:rPr lang="ru-RU" sz="3200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год</a:t>
            </a:r>
            <a:endParaRPr lang="ru-RU" sz="3200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6" y="2631829"/>
            <a:ext cx="7196533" cy="37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3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629976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Liberation Serif" panose="02020603050405020304" pitchFamily="18" charset="0"/>
              </a:rPr>
              <a:t>Организация выходов на родительские собрания в школы, в том числе удаленные, с целью популяризации услуг дополнительного образования и сбора информации на </a:t>
            </a:r>
            <a:r>
              <a:rPr lang="ru-RU" sz="2400" dirty="0" smtClean="0">
                <a:latin typeface="Liberation Serif" panose="02020603050405020304" pitchFamily="18" charset="0"/>
              </a:rPr>
              <a:t>местах</a:t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>
                <a:latin typeface="Liberation Serif" panose="02020603050405020304" pitchFamily="18" charset="0"/>
              </a:rPr>
              <a:t/>
            </a:r>
            <a:br>
              <a:rPr lang="ru-RU" sz="2400" dirty="0">
                <a:latin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</a:rPr>
              <a:t>планировалось проведение 2 родительских собраний, фактически проведено 2. </a:t>
            </a:r>
            <a:r>
              <a:rPr lang="ru-RU" sz="2400" dirty="0">
                <a:latin typeface="Liberation Serif" panose="02020603050405020304" pitchFamily="18" charset="0"/>
              </a:rPr>
              <a:t/>
            </a:r>
            <a:br>
              <a:rPr lang="ru-RU" sz="2400" dirty="0">
                <a:latin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настоящее время готовится информация по запросу образовательных организаций для проведения родительских собраний с целью разъяснения понятий сертифицированная и платная программа, сертификат учета и сертификата дополнительного образования. 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4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700" dirty="0">
                <a:latin typeface="Liberation Serif" panose="02020603050405020304" pitchFamily="18" charset="0"/>
              </a:rPr>
              <a:t>Количество разработанных и внедренных </a:t>
            </a:r>
            <a:r>
              <a:rPr lang="ru-RU" sz="2700" dirty="0" err="1">
                <a:latin typeface="Liberation Serif" panose="02020603050405020304" pitchFamily="18" charset="0"/>
              </a:rPr>
              <a:t>разноуровневых</a:t>
            </a:r>
            <a:r>
              <a:rPr lang="ru-RU" sz="2700" dirty="0">
                <a:latin typeface="Liberation Serif" panose="02020603050405020304" pitchFamily="18" charset="0"/>
              </a:rPr>
              <a:t> программ дополнительного образования </a:t>
            </a:r>
            <a:r>
              <a:rPr lang="ru-RU" sz="2700" dirty="0" smtClean="0">
                <a:latin typeface="Liberation Serif" panose="02020603050405020304" pitchFamily="18" charset="0"/>
              </a:rPr>
              <a:t/>
            </a:r>
            <a:br>
              <a:rPr lang="ru-RU" sz="2700" dirty="0" smtClean="0">
                <a:latin typeface="Liberation Serif" panose="02020603050405020304" pitchFamily="18" charset="0"/>
              </a:rPr>
            </a:br>
            <a:r>
              <a:rPr lang="ru-RU" sz="2700" dirty="0" smtClean="0">
                <a:latin typeface="Liberation Serif" panose="02020603050405020304" pitchFamily="18" charset="0"/>
              </a:rPr>
              <a:t/>
            </a:r>
            <a:br>
              <a:rPr lang="ru-RU" sz="2700" dirty="0" smtClean="0"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план 4, фактически 5</a:t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1. 3</a:t>
            </a:r>
            <a:r>
              <a:rPr lang="en-US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D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моделирование (Фабричная СОШ)</a:t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2. Креативное рисование (ЦДО «Спектр»)</a:t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3. Путешествуем с английским (ЦДО «Спектр»)</a:t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4. Самбо (ДЮСШ)</a:t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5. Занимательный мир информатики (</a:t>
            </a:r>
            <a:r>
              <a:rPr lang="ru-RU" sz="200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Чукреевская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СОШ)</a:t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выявленная проблема при разработке программ – постановка целей, задач и планируемых результатов по уровням программы. </a:t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1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40080" algn="l"/>
              </a:tabLst>
            </a:pPr>
            <a:r>
              <a:rPr lang="ru-RU" sz="2700" dirty="0">
                <a:latin typeface="Liberation Serif" panose="02020603050405020304" pitchFamily="18" charset="0"/>
              </a:rPr>
              <a:t>Количество реализуемых дополнительных общеобразовательных программ в сетевой форме с использованием образовательных организаций всех типов, в том числе профессиональных и организаций высшего образования, а так же научных, организаций спорта, культуры, общественных организаций и предприятий реального сектора </a:t>
            </a:r>
            <a:r>
              <a:rPr lang="ru-RU" sz="2700" dirty="0" smtClean="0">
                <a:latin typeface="Liberation Serif" panose="02020603050405020304" pitchFamily="18" charset="0"/>
              </a:rPr>
              <a:t>экономики</a:t>
            </a:r>
            <a:br>
              <a:rPr lang="ru-RU" sz="2700" dirty="0" smtClean="0">
                <a:latin typeface="Liberation Serif" panose="02020603050405020304" pitchFamily="18" charset="0"/>
              </a:rPr>
            </a:br>
            <a:r>
              <a:rPr lang="ru-RU" sz="2700" dirty="0">
                <a:latin typeface="Liberation Serif" panose="02020603050405020304" pitchFamily="18" charset="0"/>
              </a:rPr>
              <a:t/>
            </a:r>
            <a:br>
              <a:rPr lang="ru-RU" sz="2700" dirty="0"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2021 году не планировалось внедрение программ в сетевой форме, но запланировано совещание по взаимодействию с организациями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культуры, спорта, молодежной политики, СПО, находящихся на территории Туринского городского округа на декабрь 2021 года</a:t>
            </a:r>
            <a:endParaRPr lang="ru-RU" sz="2000" dirty="0">
              <a:solidFill>
                <a:schemeClr val="tx1"/>
              </a:solidFill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49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601841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Liberation Serif" panose="02020603050405020304" pitchFamily="18" charset="0"/>
              </a:rPr>
              <a:t>Участие сотрудников МОЦ в программах повышения квалификации, профессиональной переподготовки регионального модельного </a:t>
            </a:r>
            <a:r>
              <a:rPr lang="ru-RU" sz="2400" dirty="0" smtClean="0">
                <a:latin typeface="Liberation Serif" panose="02020603050405020304" pitchFamily="18" charset="0"/>
              </a:rPr>
              <a:t>центра</a:t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>
                <a:latin typeface="Liberation Serif" panose="02020603050405020304" pitchFamily="18" charset="0"/>
              </a:rPr>
              <a:t/>
            </a:r>
            <a:br>
              <a:rPr lang="ru-RU" sz="2400" dirty="0"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Работники МРЦ Туринского городского округа прошли следующие курсы в РМЦ:</a:t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1. </a:t>
            </a: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ДПП ПК «Ребенок с ОВЗ в системе дополнительного образования» 36 час., 17-27 мая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2021 г.</a:t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2. ДПП ПК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«Современные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подходы в создании и реализации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дополнительных общеобразовательных общеразвивающих программ в сетевой форме».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36 час., 15-31марта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2021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0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597152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Liberation Serif" panose="02020603050405020304" pitchFamily="18" charset="0"/>
              </a:rPr>
              <a:t>Муниципальная экспертиза дополнительных общеобразовательных </a:t>
            </a:r>
            <a:r>
              <a:rPr lang="ru-RU" sz="2400" dirty="0" smtClean="0">
                <a:latin typeface="Liberation Serif" panose="02020603050405020304" pitchFamily="18" charset="0"/>
              </a:rPr>
              <a:t>программ</a:t>
            </a:r>
            <a:r>
              <a:rPr lang="ru-RU" sz="2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20,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1.Технической направленности – 16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художественной направленности - 15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Естественно-научной – 4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социально-педагогической – 7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спортивной направленности – 4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туристско-краеведческой - 1</a:t>
            </a:r>
            <a:endParaRPr lang="ru-RU" sz="2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614736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Liberation Serif" panose="02020603050405020304" pitchFamily="18" charset="0"/>
              </a:rPr>
              <a:t>Инвентаризация реализуемых дополнительных общеобразовательных </a:t>
            </a:r>
            <a:r>
              <a:rPr lang="ru-RU" sz="2400" dirty="0" smtClean="0">
                <a:latin typeface="Liberation Serif" panose="02020603050405020304" pitchFamily="18" charset="0"/>
              </a:rPr>
              <a:t>программ</a:t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>
                <a:latin typeface="Liberation Serif" panose="02020603050405020304" pitchFamily="18" charset="0"/>
              </a:rPr>
              <a:t/>
            </a:r>
            <a:br>
              <a:rPr lang="ru-RU" sz="2400" dirty="0">
                <a:latin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план 25, факт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45</a:t>
            </a:r>
            <a:r>
              <a:rPr lang="ru-RU" sz="2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связи с изменением законодательства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выявленные при проведении инвентаризации и экспертизе: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несоответствие целей, задач программы содержанию и планируемым результатам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непонимание целей и задач дополнительного образования</a:t>
            </a:r>
            <a:endParaRPr lang="ru-RU" sz="2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Liberation Serif" panose="02020603050405020304" pitchFamily="18" charset="0"/>
              </a:rPr>
              <a:t>Разработка анкеты по формированию предложений на услуги дополнительного образования и мониторинг востребованности услуг дополнительного образования на территории г. </a:t>
            </a:r>
            <a:r>
              <a:rPr lang="ru-RU" sz="2700" dirty="0" smtClean="0">
                <a:latin typeface="Liberation Serif" panose="02020603050405020304" pitchFamily="18" charset="0"/>
              </a:rPr>
              <a:t>Туринска</a:t>
            </a:r>
            <a:br>
              <a:rPr lang="ru-RU" sz="2700" dirty="0" smtClean="0">
                <a:latin typeface="Liberation Serif" panose="02020603050405020304" pitchFamily="18" charset="0"/>
              </a:rPr>
            </a:br>
            <a:r>
              <a:rPr lang="ru-RU" sz="2700" dirty="0" smtClean="0">
                <a:latin typeface="Liberation Serif" panose="02020603050405020304" pitchFamily="18" charset="0"/>
              </a:rPr>
              <a:t/>
            </a:r>
            <a:br>
              <a:rPr lang="ru-RU" sz="2700" dirty="0" smtClean="0"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разработали и провели анкетирование 86 человек – родителей, законных представителей</a:t>
            </a:r>
            <a:r>
              <a:rPr lang="ru-RU" sz="1800" dirty="0" smtClean="0">
                <a:latin typeface="Liberation Serif" panose="02020603050405020304" pitchFamily="18" charset="0"/>
              </a:rPr>
              <a:t>.</a:t>
            </a:r>
            <a:br>
              <a:rPr lang="ru-RU" sz="1800" dirty="0" smtClean="0">
                <a:latin typeface="Liberation Serif" panose="02020603050405020304" pitchFamily="18" charset="0"/>
              </a:rPr>
            </a:br>
            <a:r>
              <a:rPr lang="ru-RU" sz="1800" dirty="0">
                <a:latin typeface="Liberation Serif" panose="02020603050405020304" pitchFamily="18" charset="0"/>
              </a:rPr>
              <a:t/>
            </a:r>
            <a:br>
              <a:rPr lang="ru-RU" sz="1800" dirty="0"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Дети: Возраст от 7 до 14 лет, обоих полов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уже обучаются на программах дополнительного образования – 60%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родителей Готовых платить за обучение – 44%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Наибольший интерес вызывают программы по иностранному языку, хореографии, художественному и техническому творчеству, изобретательству – 54%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так же отметили программы – театр, дизайн, парикмахерское искусство и дизайн ногтей – 9%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порадовал интерес родителей к программам патриотического содержания, поисковой деятельности и изучению родного края – 21%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11% родителей отметили программы по правовой и экономической грамотности 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Обратили внимание на программы развития интеллекта(</a:t>
            </a:r>
            <a:r>
              <a:rPr lang="ru-RU" sz="180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скорочтение</a:t>
            </a: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головоломки)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не обратили внимания на программы углубленного изучения школьных предметов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82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Семинары 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«Требования к программ дополнительного образования»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Рисунок 3" descr="C:\Users\admin\Desktop\2020-2021\ЕМД\фото\XhFyeaFRpa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54" y="2811804"/>
            <a:ext cx="3442970" cy="2582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25" y="1477107"/>
            <a:ext cx="3147647" cy="4196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95" y="1687031"/>
            <a:ext cx="3134458" cy="41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5889461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Liberation Serif" panose="02020603050405020304" pitchFamily="18" charset="0"/>
              </a:rPr>
              <a:t>Создание районного методического объединения педагогов дополнительного </a:t>
            </a:r>
            <a:r>
              <a:rPr lang="ru-RU" sz="2400" dirty="0" smtClean="0">
                <a:latin typeface="Liberation Serif" panose="02020603050405020304" pitchFamily="18" charset="0"/>
              </a:rPr>
              <a:t>образования</a:t>
            </a:r>
            <a:r>
              <a:rPr lang="ru-RU" sz="2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Муниципального Казённого Учреждения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«УПРАВЛЕНИЕ ОБРАЗОВАНИЕМ ТУРИНСКОГО ГОРОДСКОГО ОКРУГА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» № 167-н от 10 сентября 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2021 года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«О 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деятельности районных методических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объединений в 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2021-2022 учебном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году» утверждены районные методические объединения.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en-US" sz="2400" dirty="0">
                <a:latin typeface="Liberation Serif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latin typeface="Liberation Serif" panose="02020603050405020304" pitchFamily="18" charset="0"/>
                <a:hlinkClick r:id="rId2"/>
              </a:rPr>
              <a:t>turinskuo.my1.ru/publ/dokumenty/8</a:t>
            </a:r>
            <a:r>
              <a:rPr lang="ru-RU" sz="2400" dirty="0" smtClean="0">
                <a:latin typeface="Liberation Serif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настоящее вносятся изменения в действующий приказ и районное методическое объединение педагогов дополнительного образования будет функционировать с января 2022 года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5186078"/>
          </a:xfrm>
        </p:spPr>
        <p:txBody>
          <a:bodyPr>
            <a:noAutofit/>
          </a:bodyPr>
          <a:lstStyle/>
          <a:p>
            <a:pPr fontAlgn="t"/>
            <a:r>
              <a:rPr lang="ru-RU" sz="2400" dirty="0">
                <a:latin typeface="Liberation Serif" panose="02020603050405020304" pitchFamily="18" charset="0"/>
              </a:rPr>
              <a:t>Разработка краткосрочных программ дополнительного образования</a:t>
            </a:r>
            <a:br>
              <a:rPr lang="ru-RU" sz="2400" dirty="0">
                <a:latin typeface="Liberation Serif" panose="02020603050405020304" pitchFamily="18" charset="0"/>
              </a:rPr>
            </a:br>
            <a:r>
              <a:rPr lang="ru-RU" sz="2400" dirty="0">
                <a:latin typeface="Liberation Serif" panose="02020603050405020304" pitchFamily="18" charset="0"/>
              </a:rPr>
              <a:t>В течении </a:t>
            </a:r>
            <a:r>
              <a:rPr lang="ru-RU" sz="2400" dirty="0" smtClean="0">
                <a:latin typeface="Liberation Serif" panose="02020603050405020304" pitchFamily="18" charset="0"/>
              </a:rPr>
              <a:t>года</a:t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>
                <a:latin typeface="Liberation Serif" panose="02020603050405020304" pitchFamily="18" charset="0"/>
              </a:rPr>
              <a:t/>
            </a:r>
            <a:br>
              <a:rPr lang="ru-RU" sz="2400" dirty="0"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план 3, факт 3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Разработаны и готовятся к сертификации 3 программы художественной направленности продолжительностью 18 часов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1. Креативное рисование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2. Кукольный театр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3. изготовление игрушек и сувениров из текстильных материалов</a:t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200" dirty="0">
                <a:latin typeface="Liberation Serif" panose="02020603050405020304" pitchFamily="18" charset="0"/>
              </a:rPr>
              <a:t/>
            </a:r>
            <a:br>
              <a:rPr lang="ru-RU" sz="1200" dirty="0">
                <a:latin typeface="Liberation Serif" panose="02020603050405020304" pitchFamily="18" charset="0"/>
              </a:rPr>
            </a:br>
            <a:endParaRPr lang="ru-RU" sz="12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059"/>
          </a:xfrm>
        </p:spPr>
        <p:txBody>
          <a:bodyPr anchor="t">
            <a:normAutofit/>
          </a:bodyPr>
          <a:lstStyle/>
          <a:p>
            <a:pPr algn="ctr"/>
            <a:r>
              <a:rPr lang="ru-RU" sz="1800" dirty="0" smtClean="0">
                <a:latin typeface="Liberation Serif" panose="02020603050405020304" pitchFamily="18" charset="0"/>
              </a:rPr>
              <a:t>Образовательные организации Туринского городского округа, реализующие программы дополнительного образования</a:t>
            </a:r>
            <a:endParaRPr lang="ru-RU" sz="1800" dirty="0">
              <a:latin typeface="Liberation Serif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8153" y="1014516"/>
            <a:ext cx="2368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Liberation Serif" panose="02020603050405020304" pitchFamily="18" charset="0"/>
              </a:rPr>
              <a:t>Учреждения дополнительного 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8778" y="1008185"/>
            <a:ext cx="187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Liberation Serif" panose="02020603050405020304" pitchFamily="18" charset="0"/>
              </a:rPr>
              <a:t>Учреждения общего образования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0597" y="972199"/>
            <a:ext cx="2104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Liberation Serif" panose="02020603050405020304" pitchFamily="18" charset="0"/>
              </a:rPr>
              <a:t>Дошкольные образовательные учреждения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255697" y="1931515"/>
            <a:ext cx="484632" cy="588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795027" y="1895529"/>
            <a:ext cx="484632" cy="624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866961" y="1895529"/>
            <a:ext cx="484632" cy="624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96639" y="2545185"/>
            <a:ext cx="2977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Liberation Serif" panose="02020603050405020304" pitchFamily="18" charset="0"/>
              </a:rPr>
              <a:t>Центр дополнительного образования детей "Спектр"</a:t>
            </a:r>
          </a:p>
          <a:p>
            <a:r>
              <a:rPr lang="ru-RU" dirty="0" smtClean="0">
                <a:latin typeface="Liberation Serif" panose="02020603050405020304" pitchFamily="18" charset="0"/>
              </a:rPr>
              <a:t> Детско-юношеская </a:t>
            </a:r>
            <a:r>
              <a:rPr lang="ru-RU" dirty="0">
                <a:latin typeface="Liberation Serif" panose="02020603050405020304" pitchFamily="18" charset="0"/>
              </a:rPr>
              <a:t>спортивная </a:t>
            </a:r>
            <a:r>
              <a:rPr lang="ru-RU" dirty="0" smtClean="0">
                <a:latin typeface="Liberation Serif" panose="02020603050405020304" pitchFamily="18" charset="0"/>
              </a:rPr>
              <a:t>школа</a:t>
            </a:r>
          </a:p>
          <a:p>
            <a:r>
              <a:rPr lang="ru-RU" dirty="0" smtClean="0">
                <a:latin typeface="Liberation Serif" panose="02020603050405020304" pitchFamily="18" charset="0"/>
              </a:rPr>
              <a:t>Детская школа искусств</a:t>
            </a:r>
            <a:r>
              <a:rPr lang="ru-RU" dirty="0">
                <a:latin typeface="Liberation Serif" panose="02020603050405020304" pitchFamily="18" charset="0"/>
              </a:rPr>
              <a:t>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95992" y="2526242"/>
            <a:ext cx="24000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Liberation Serif" panose="02020603050405020304" pitchFamily="18" charset="0"/>
              </a:rPr>
              <a:t>СОШ № 1</a:t>
            </a:r>
          </a:p>
          <a:p>
            <a:r>
              <a:rPr lang="ru-RU" dirty="0">
                <a:latin typeface="Liberation Serif" panose="02020603050405020304" pitchFamily="18" charset="0"/>
              </a:rPr>
              <a:t>СОШ № 2</a:t>
            </a:r>
          </a:p>
          <a:p>
            <a:r>
              <a:rPr lang="ru-RU" dirty="0">
                <a:latin typeface="Liberation Serif" panose="02020603050405020304" pitchFamily="18" charset="0"/>
              </a:rPr>
              <a:t>СОШ № 3</a:t>
            </a:r>
          </a:p>
          <a:p>
            <a:r>
              <a:rPr lang="ru-RU" dirty="0" err="1" smtClean="0">
                <a:latin typeface="Liberation Serif" panose="02020603050405020304" pitchFamily="18" charset="0"/>
              </a:rPr>
              <a:t>Городищенская</a:t>
            </a:r>
            <a:r>
              <a:rPr lang="ru-RU" dirty="0" smtClean="0">
                <a:latin typeface="Liberation Serif" panose="02020603050405020304" pitchFamily="18" charset="0"/>
              </a:rPr>
              <a:t> </a:t>
            </a:r>
            <a:r>
              <a:rPr lang="ru-RU" dirty="0">
                <a:latin typeface="Liberation Serif" panose="02020603050405020304" pitchFamily="18" charset="0"/>
              </a:rPr>
              <a:t>СОШ </a:t>
            </a:r>
          </a:p>
          <a:p>
            <a:r>
              <a:rPr lang="ru-RU" dirty="0" err="1">
                <a:latin typeface="Liberation Serif" panose="02020603050405020304" pitchFamily="18" charset="0"/>
              </a:rPr>
              <a:t>Леонтьевская</a:t>
            </a:r>
            <a:r>
              <a:rPr lang="ru-RU" dirty="0">
                <a:latin typeface="Liberation Serif" panose="02020603050405020304" pitchFamily="18" charset="0"/>
              </a:rPr>
              <a:t> СОШ</a:t>
            </a:r>
          </a:p>
          <a:p>
            <a:r>
              <a:rPr lang="ru-RU" dirty="0">
                <a:latin typeface="Liberation Serif" panose="02020603050405020304" pitchFamily="18" charset="0"/>
              </a:rPr>
              <a:t>Фабричная СОШ</a:t>
            </a:r>
          </a:p>
          <a:p>
            <a:r>
              <a:rPr lang="ru-RU" dirty="0" err="1">
                <a:latin typeface="Liberation Serif" panose="02020603050405020304" pitchFamily="18" charset="0"/>
              </a:rPr>
              <a:t>Чукреевская</a:t>
            </a:r>
            <a:r>
              <a:rPr lang="ru-RU" dirty="0"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latin typeface="Liberation Serif" panose="02020603050405020304" pitchFamily="18" charset="0"/>
              </a:rPr>
              <a:t>СОШ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219450" y="2545185"/>
            <a:ext cx="17796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Liberation Serif" panose="02020603050405020304" pitchFamily="18" charset="0"/>
              </a:rPr>
              <a:t>Детский сад №1</a:t>
            </a:r>
          </a:p>
          <a:p>
            <a:r>
              <a:rPr lang="ru-RU" dirty="0">
                <a:latin typeface="Liberation Serif" panose="02020603050405020304" pitchFamily="18" charset="0"/>
              </a:rPr>
              <a:t>Детский сад №2</a:t>
            </a:r>
          </a:p>
          <a:p>
            <a:r>
              <a:rPr lang="ru-RU" dirty="0">
                <a:latin typeface="Liberation Serif" panose="02020603050405020304" pitchFamily="18" charset="0"/>
              </a:rPr>
              <a:t>Детский сад №3</a:t>
            </a:r>
          </a:p>
          <a:p>
            <a:r>
              <a:rPr lang="ru-RU" dirty="0">
                <a:latin typeface="Liberation Serif" panose="02020603050405020304" pitchFamily="18" charset="0"/>
              </a:rPr>
              <a:t>Детский сад №4</a:t>
            </a:r>
          </a:p>
          <a:p>
            <a:r>
              <a:rPr lang="ru-RU" dirty="0">
                <a:latin typeface="Liberation Serif" panose="02020603050405020304" pitchFamily="18" charset="0"/>
              </a:rPr>
              <a:t>Детский сад №5</a:t>
            </a:r>
          </a:p>
          <a:p>
            <a:r>
              <a:rPr lang="ru-RU" dirty="0">
                <a:latin typeface="Liberation Serif" panose="02020603050405020304" pitchFamily="18" charset="0"/>
              </a:rPr>
              <a:t>Детский сад №7</a:t>
            </a:r>
          </a:p>
          <a:p>
            <a:r>
              <a:rPr lang="ru-RU" dirty="0">
                <a:latin typeface="Liberation Serif" panose="02020603050405020304" pitchFamily="18" charset="0"/>
              </a:rPr>
              <a:t>Детский сад №8</a:t>
            </a:r>
          </a:p>
          <a:p>
            <a:r>
              <a:rPr lang="ru-RU" dirty="0">
                <a:latin typeface="Liberation Serif" panose="02020603050405020304" pitchFamily="18" charset="0"/>
              </a:rPr>
              <a:t>Детский сад №</a:t>
            </a:r>
            <a:r>
              <a:rPr lang="ru-RU" dirty="0" smtClean="0">
                <a:latin typeface="Liberation Serif" panose="02020603050405020304" pitchFamily="18" charset="0"/>
              </a:rPr>
              <a:t>9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394676" y="5084211"/>
            <a:ext cx="2667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iberation Serif" panose="02020603050405020304" pitchFamily="18" charset="0"/>
              </a:rPr>
              <a:t>Организации в которых дети получают дополнительное образование 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074303" y="5559513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849376" y="4853509"/>
            <a:ext cx="22733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Liberation Serif" panose="02020603050405020304" pitchFamily="18" charset="0"/>
              </a:rPr>
              <a:t>ООШ № 4</a:t>
            </a:r>
          </a:p>
          <a:p>
            <a:r>
              <a:rPr lang="ru-RU" dirty="0" err="1" smtClean="0">
                <a:latin typeface="Liberation Serif" panose="02020603050405020304" pitchFamily="18" charset="0"/>
              </a:rPr>
              <a:t>Коркинская</a:t>
            </a:r>
            <a:r>
              <a:rPr lang="ru-RU" dirty="0" smtClean="0">
                <a:latin typeface="Liberation Serif" panose="02020603050405020304" pitchFamily="18" charset="0"/>
              </a:rPr>
              <a:t> </a:t>
            </a:r>
            <a:r>
              <a:rPr lang="ru-RU" dirty="0">
                <a:latin typeface="Liberation Serif" panose="02020603050405020304" pitchFamily="18" charset="0"/>
              </a:rPr>
              <a:t>СОШ</a:t>
            </a:r>
          </a:p>
          <a:p>
            <a:r>
              <a:rPr lang="ru-RU" dirty="0">
                <a:latin typeface="Liberation Serif" panose="02020603050405020304" pitchFamily="18" charset="0"/>
              </a:rPr>
              <a:t>Ленская СОШ</a:t>
            </a:r>
          </a:p>
          <a:p>
            <a:r>
              <a:rPr lang="ru-RU" dirty="0" err="1">
                <a:latin typeface="Liberation Serif" panose="02020603050405020304" pitchFamily="18" charset="0"/>
              </a:rPr>
              <a:t>Липовская</a:t>
            </a:r>
            <a:r>
              <a:rPr lang="ru-RU" dirty="0">
                <a:latin typeface="Liberation Serif" panose="02020603050405020304" pitchFamily="18" charset="0"/>
              </a:rPr>
              <a:t> СОШ</a:t>
            </a:r>
          </a:p>
          <a:p>
            <a:r>
              <a:rPr lang="ru-RU" dirty="0" err="1">
                <a:latin typeface="Liberation Serif" panose="02020603050405020304" pitchFamily="18" charset="0"/>
              </a:rPr>
              <a:t>Шухруповская</a:t>
            </a:r>
            <a:r>
              <a:rPr lang="ru-RU" dirty="0">
                <a:latin typeface="Liberation Serif" panose="02020603050405020304" pitchFamily="18" charset="0"/>
              </a:rPr>
              <a:t> ООШ</a:t>
            </a:r>
          </a:p>
          <a:p>
            <a:r>
              <a:rPr lang="ru-RU" dirty="0" err="1">
                <a:latin typeface="Liberation Serif" panose="02020603050405020304" pitchFamily="18" charset="0"/>
              </a:rPr>
              <a:t>Усениновская</a:t>
            </a:r>
            <a:r>
              <a:rPr lang="ru-RU" dirty="0"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latin typeface="Liberation Serif" panose="02020603050405020304" pitchFamily="18" charset="0"/>
              </a:rPr>
              <a:t>СОШ</a:t>
            </a: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501856" y="5559513"/>
            <a:ext cx="6170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7369" y="5340164"/>
            <a:ext cx="2691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Программы реализуются</a:t>
            </a:r>
          </a:p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 педагогами </a:t>
            </a:r>
          </a:p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ЦДО «Спектр» и ДЮСШ</a:t>
            </a:r>
            <a:endParaRPr lang="ru-RU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2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2630446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Liberation Serif" panose="02020603050405020304" pitchFamily="18" charset="0"/>
              </a:rPr>
              <a:t>Создание банка программ дополнительного </a:t>
            </a:r>
            <a:r>
              <a:rPr lang="ru-RU" sz="2400" dirty="0" smtClean="0">
                <a:latin typeface="Liberation Serif" panose="02020603050405020304" pitchFamily="18" charset="0"/>
              </a:rPr>
              <a:t>образования</a:t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>
                <a:latin typeface="Liberation Serif" panose="02020603050405020304" pitchFamily="18" charset="0"/>
              </a:rPr>
              <a:t/>
            </a:r>
            <a:br>
              <a:rPr lang="ru-RU" sz="2400" dirty="0">
                <a:latin typeface="Liberation Serif" panose="02020603050405020304" pitchFamily="18" charset="0"/>
              </a:rPr>
            </a:br>
            <a:r>
              <a:rPr lang="ru-RU" sz="1800" dirty="0" smtClean="0">
                <a:latin typeface="Liberation Serif" panose="02020603050405020304" pitchFamily="18" charset="0"/>
              </a:rPr>
              <a:t>На вкладке муниципального </a:t>
            </a:r>
            <a:r>
              <a:rPr lang="ru-RU" sz="1800" dirty="0">
                <a:latin typeface="Liberation Serif" panose="02020603050405020304" pitchFamily="18" charset="0"/>
              </a:rPr>
              <a:t>опорного </a:t>
            </a:r>
            <a:r>
              <a:rPr lang="ru-RU" sz="1800" dirty="0" smtClean="0">
                <a:latin typeface="Liberation Serif" panose="02020603050405020304" pitchFamily="18" charset="0"/>
              </a:rPr>
              <a:t>центра есть Ссылки </a:t>
            </a:r>
            <a:r>
              <a:rPr lang="ru-RU" sz="1800" dirty="0">
                <a:latin typeface="Liberation Serif" panose="02020603050405020304" pitchFamily="18" charset="0"/>
              </a:rPr>
              <a:t>на размещенные на сайтах образовательных организаций дополнительные общеобразовательные общеразвивающие программы (включая адаптированные)</a:t>
            </a:r>
            <a:endParaRPr lang="ru-RU" sz="1800" dirty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9" y="3200399"/>
            <a:ext cx="5768928" cy="30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606530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Liberation Serif" panose="02020603050405020304" pitchFamily="18" charset="0"/>
              </a:rPr>
              <a:t>На 2022 год можно выделить следующие задачи:</a:t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</a:rPr>
              <a:t/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</a:rPr>
              <a:t>1. организация работы районного методического объединения педагогов дополнительного образования</a:t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</a:rPr>
              <a:t>2. проведение семинаров «Цели и задачи дополнительного образования детей», «Программы, реализуемые в сетевой форме»</a:t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</a:rPr>
              <a:t>3. Разработка и внедрение программ, реализуемых в сетевой форме.</a:t>
            </a:r>
            <a:br>
              <a:rPr lang="ru-RU" sz="2400" dirty="0" smtClean="0">
                <a:latin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</a:rPr>
              <a:t>4. Доработка типовых моделей и </a:t>
            </a:r>
            <a:r>
              <a:rPr lang="ru-RU" sz="2400" smtClean="0">
                <a:latin typeface="Liberation Serif" panose="02020603050405020304" pitchFamily="18" charset="0"/>
              </a:rPr>
              <a:t>их внедрение</a:t>
            </a:r>
            <a:endParaRPr lang="ru-RU" sz="24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6241153"/>
          </a:xfrm>
        </p:spPr>
        <p:txBody>
          <a:bodyPr>
            <a:normAutofit fontScale="9000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sz="3600" cap="none" spc="0" dirty="0" smtClean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  <a:t>Учреждения, реализующие программы дополнительного образования, не муниципального уровня</a:t>
            </a:r>
            <a:br>
              <a:rPr lang="ru-RU" sz="3600" cap="none" spc="0" dirty="0" smtClean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</a:br>
            <a:r>
              <a:rPr lang="ru-RU" sz="1800" cap="none" spc="0" dirty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  <a:t/>
            </a:r>
            <a:br>
              <a:rPr lang="ru-RU" sz="1800" cap="none" spc="0" dirty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</a:br>
            <a:r>
              <a:rPr lang="ru-RU" sz="1800" cap="none" spc="0" dirty="0" smtClean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  <a:t/>
            </a:r>
            <a:br>
              <a:rPr lang="ru-RU" sz="1800" cap="none" spc="0" dirty="0" smtClean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</a:b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ГОСУДАРСТВЕННОЕ 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АВТОНОМНОЕ ПРОФЕССИОНАЛЬНОЕ ОБРАЗОВАТЕЛЬНОЕ УЧРЕЖДЕНИЕ СВЕРДЛОВСКОЙ ОБЛАСТИ «ТУРИНСКИЙ МНОГОПРОФИЛЬНЫЙ 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ТЕХНИКУМ»</a:t>
            </a:r>
            <a:b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ГОСУДАРСТВЕННОЕ 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КАЗЕННОЕ УЧРЕЖДЕНИЕ СОЦИАЛЬНОГО ОБСЛУЖИВАНИЯ СВЕРДЛОВСКОЙ 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ОБЛАСТИ СОЦИАЛЬНО-РЕАБИЛИТАЦИОННЫЙ 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ЦЕНТР ДЛЯ НЕСОВЕРШЕННОЛЕТНИХ ТУРИНСКОГО 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РАЙОНА</a:t>
            </a:r>
            <a:b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cap="none" spc="0" dirty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  <a:t/>
            </a:r>
            <a:br>
              <a:rPr lang="ru-RU" sz="1800" cap="none" spc="0" dirty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</a:b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Государственное бюджетное общеобразовательное учреждение Свердловской области  «Туринская школа – интернат, реализующая адаптированные основные общеобразовательные программы» </a:t>
            </a:r>
            <a:b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cap="none" spc="0" dirty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  <a:t/>
            </a:r>
            <a:br>
              <a:rPr lang="ru-RU" sz="1800" cap="none" spc="0" dirty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</a:br>
            <a:r>
              <a:rPr lang="ru-RU" sz="1800" cap="none" spc="0" dirty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  <a:t/>
            </a:r>
            <a:br>
              <a:rPr lang="ru-RU" sz="1800" cap="none" spc="0" dirty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</a:br>
            <a:r>
              <a:rPr lang="ru-RU" sz="1800" cap="none" spc="0" dirty="0" smtClean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  <a:t/>
            </a:r>
            <a:br>
              <a:rPr lang="ru-RU" sz="1800" cap="none" spc="0" dirty="0" smtClean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</a:br>
            <a:r>
              <a:rPr lang="ru-RU" sz="1800" cap="none" spc="0" dirty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  <a:t/>
            </a:r>
            <a:br>
              <a:rPr lang="ru-RU" sz="1800" cap="none" spc="0" dirty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</a:br>
            <a:r>
              <a:rPr lang="ru-RU" sz="1800" cap="none" spc="0" dirty="0" smtClean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  <a:t/>
            </a:r>
            <a:br>
              <a:rPr lang="ru-RU" sz="1800" cap="none" spc="0" dirty="0" smtClean="0">
                <a:solidFill>
                  <a:prstClr val="black"/>
                </a:solidFill>
                <a:latin typeface="Liberation Serif" panose="02020603050405020304" pitchFamily="18" charset="0"/>
                <a:ea typeface="+mn-ea"/>
                <a:cs typeface="+mn-cs"/>
              </a:rPr>
            </a:br>
            <a:endParaRPr lang="ru-RU" sz="18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9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6491" y="593401"/>
            <a:ext cx="11113478" cy="74303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Liberation Serif" panose="02020603050405020304" pitchFamily="18" charset="0"/>
              </a:rPr>
              <a:t>в 2021 </a:t>
            </a:r>
            <a:r>
              <a:rPr lang="ru-RU" sz="2000" dirty="0">
                <a:latin typeface="Liberation Serif" panose="02020603050405020304" pitchFamily="18" charset="0"/>
              </a:rPr>
              <a:t>году МОЦ Туринского городского </a:t>
            </a:r>
            <a:r>
              <a:rPr lang="ru-RU" sz="2000" dirty="0" smtClean="0">
                <a:latin typeface="Liberation Serif" panose="02020603050405020304" pitchFamily="18" charset="0"/>
              </a:rPr>
              <a:t>округа</a:t>
            </a:r>
            <a:r>
              <a:rPr lang="ru-RU" sz="2000" dirty="0">
                <a:latin typeface="Liberation Serif" panose="02020603050405020304" pitchFamily="18" charset="0"/>
              </a:rPr>
              <a:t/>
            </a:r>
            <a:br>
              <a:rPr lang="ru-RU" sz="2000" dirty="0">
                <a:latin typeface="Liberation Serif" panose="02020603050405020304" pitchFamily="18" charset="0"/>
              </a:rPr>
            </a:br>
            <a:r>
              <a:rPr lang="ru-RU" sz="2000" dirty="0" smtClean="0">
                <a:latin typeface="Liberation Serif" panose="02020603050405020304" pitchFamily="18" charset="0"/>
              </a:rPr>
              <a:t>работал по утвержденному плану деятельности</a:t>
            </a:r>
            <a:endParaRPr lang="ru-RU" sz="2000" dirty="0">
              <a:latin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31" y="1573893"/>
            <a:ext cx="5776546" cy="48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5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9899107" cy="149213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Liberation Serif" panose="02020603050405020304" pitchFamily="18" charset="0"/>
              </a:rPr>
              <a:t>Ведение вкладки "Муниципальный опорный центр" на официальном сайте МАОУ ДО ЦДО «Спектр» каждый месяц в течении года – размещение актуальной информации о дополнительном образовании детей и персонифицированном </a:t>
            </a:r>
            <a:br>
              <a:rPr lang="ru-RU" sz="2800" dirty="0" smtClean="0">
                <a:latin typeface="Liberation Serif" panose="02020603050405020304" pitchFamily="18" charset="0"/>
              </a:rPr>
            </a:br>
            <a:r>
              <a:rPr lang="ru-RU" sz="2800" dirty="0" smtClean="0">
                <a:latin typeface="Liberation Serif" panose="02020603050405020304" pitchFamily="18" charset="0"/>
              </a:rPr>
              <a:t>финансировании</a:t>
            </a:r>
            <a:br>
              <a:rPr lang="ru-RU" sz="2800" dirty="0" smtClean="0">
                <a:latin typeface="Liberation Serif" panose="02020603050405020304" pitchFamily="18" charset="0"/>
              </a:rPr>
            </a:br>
            <a:r>
              <a:rPr lang="ru-RU" sz="2800" dirty="0" smtClean="0">
                <a:latin typeface="Liberation Serif" panose="02020603050405020304" pitchFamily="18" charset="0"/>
              </a:rPr>
              <a:t>дополнительного </a:t>
            </a:r>
            <a:br>
              <a:rPr lang="ru-RU" sz="2800" dirty="0" smtClean="0">
                <a:latin typeface="Liberation Serif" panose="02020603050405020304" pitchFamily="18" charset="0"/>
              </a:rPr>
            </a:br>
            <a:r>
              <a:rPr lang="ru-RU" sz="2800" dirty="0" smtClean="0">
                <a:latin typeface="Liberation Serif" panose="02020603050405020304" pitchFamily="18" charset="0"/>
              </a:rPr>
              <a:t>образования</a:t>
            </a:r>
            <a:br>
              <a:rPr lang="ru-RU" sz="2800" dirty="0" smtClean="0">
                <a:latin typeface="Liberation Serif" panose="02020603050405020304" pitchFamily="18" charset="0"/>
              </a:rPr>
            </a:br>
            <a:r>
              <a:rPr lang="en-US" sz="2800" dirty="0" smtClean="0">
                <a:latin typeface="Liberation Serif" panose="02020603050405020304" pitchFamily="18" charset="0"/>
                <a:hlinkClick r:id="rId2"/>
              </a:rPr>
              <a:t>http://</a:t>
            </a:r>
            <a:r>
              <a:rPr lang="ru-RU" sz="2800" dirty="0" smtClean="0">
                <a:latin typeface="Liberation Serif" panose="02020603050405020304" pitchFamily="18" charset="0"/>
                <a:hlinkClick r:id="rId2"/>
              </a:rPr>
              <a:t>центр-</a:t>
            </a:r>
            <a:r>
              <a:rPr lang="ru-RU" sz="2800" dirty="0" err="1" smtClean="0">
                <a:latin typeface="Liberation Serif" panose="02020603050405020304" pitchFamily="18" charset="0"/>
                <a:hlinkClick r:id="rId2"/>
              </a:rPr>
              <a:t>спектр.рф</a:t>
            </a:r>
            <a:r>
              <a:rPr lang="ru-RU" sz="2800" dirty="0" smtClean="0">
                <a:latin typeface="Liberation Serif" panose="02020603050405020304" pitchFamily="18" charset="0"/>
                <a:hlinkClick r:id="rId2"/>
              </a:rPr>
              <a:t>/?</a:t>
            </a:r>
            <a:r>
              <a:rPr lang="en-US" sz="2800" dirty="0" err="1" smtClean="0">
                <a:latin typeface="Liberation Serif" panose="02020603050405020304" pitchFamily="18" charset="0"/>
                <a:hlinkClick r:id="rId2"/>
              </a:rPr>
              <a:t>page_id</a:t>
            </a:r>
            <a:r>
              <a:rPr lang="en-US" sz="2800" dirty="0" smtClean="0">
                <a:latin typeface="Liberation Serif" panose="02020603050405020304" pitchFamily="18" charset="0"/>
                <a:hlinkClick r:id="rId2"/>
              </a:rPr>
              <a:t>=4476</a:t>
            </a:r>
            <a:r>
              <a:rPr lang="ru-RU" sz="2800" dirty="0" smtClean="0">
                <a:latin typeface="Liberation Serif" panose="02020603050405020304" pitchFamily="18" charset="0"/>
              </a:rPr>
              <a:t/>
            </a:r>
            <a:br>
              <a:rPr lang="ru-RU" sz="2800" dirty="0" smtClean="0"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Каждый месяц проводится ревизия вкладки (для проверки рабочих ссылок) и актуализация информации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99" y="2954217"/>
            <a:ext cx="4250450" cy="221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9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382385"/>
            <a:ext cx="10984523" cy="19974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Liberation Serif" panose="02020603050405020304" pitchFamily="18" charset="0"/>
              </a:rPr>
              <a:t>Проведение информационной, консультационной кампании с образовательными организациями Туринского городского округа по наполнению портала ПФДО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103449"/>
              </p:ext>
            </p:extLst>
          </p:nvPr>
        </p:nvGraphicFramePr>
        <p:xfrm>
          <a:off x="1727200" y="2567354"/>
          <a:ext cx="9210432" cy="4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144">
                  <a:extLst>
                    <a:ext uri="{9D8B030D-6E8A-4147-A177-3AD203B41FA5}">
                      <a16:colId xmlns:a16="http://schemas.microsoft.com/office/drawing/2014/main" val="1707766665"/>
                    </a:ext>
                  </a:extLst>
                </a:gridCol>
                <a:gridCol w="3070144">
                  <a:extLst>
                    <a:ext uri="{9D8B030D-6E8A-4147-A177-3AD203B41FA5}">
                      <a16:colId xmlns:a16="http://schemas.microsoft.com/office/drawing/2014/main" val="1822356586"/>
                    </a:ext>
                  </a:extLst>
                </a:gridCol>
                <a:gridCol w="3070144">
                  <a:extLst>
                    <a:ext uri="{9D8B030D-6E8A-4147-A177-3AD203B41FA5}">
                      <a16:colId xmlns:a16="http://schemas.microsoft.com/office/drawing/2014/main" val="1268671041"/>
                    </a:ext>
                  </a:extLst>
                </a:gridCol>
              </a:tblGrid>
              <a:tr h="440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Учреждения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82997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893733"/>
              </p:ext>
            </p:extLst>
          </p:nvPr>
        </p:nvGraphicFramePr>
        <p:xfrm>
          <a:off x="1727200" y="3038083"/>
          <a:ext cx="9210432" cy="326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144">
                  <a:extLst>
                    <a:ext uri="{9D8B030D-6E8A-4147-A177-3AD203B41FA5}">
                      <a16:colId xmlns:a16="http://schemas.microsoft.com/office/drawing/2014/main" val="1451126043"/>
                    </a:ext>
                  </a:extLst>
                </a:gridCol>
                <a:gridCol w="3070144">
                  <a:extLst>
                    <a:ext uri="{9D8B030D-6E8A-4147-A177-3AD203B41FA5}">
                      <a16:colId xmlns:a16="http://schemas.microsoft.com/office/drawing/2014/main" val="294574300"/>
                    </a:ext>
                  </a:extLst>
                </a:gridCol>
                <a:gridCol w="3070144">
                  <a:extLst>
                    <a:ext uri="{9D8B030D-6E8A-4147-A177-3AD203B41FA5}">
                      <a16:colId xmlns:a16="http://schemas.microsoft.com/office/drawing/2014/main" val="922054219"/>
                    </a:ext>
                  </a:extLst>
                </a:gridCol>
              </a:tblGrid>
              <a:tr h="732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Детские сады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24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Liberation Serif" panose="02020603050405020304" pitchFamily="18" charset="0"/>
                        </a:rPr>
                        <a:t>34</a:t>
                      </a:r>
                      <a:endParaRPr lang="ru-RU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274776"/>
                  </a:ext>
                </a:extLst>
              </a:tr>
              <a:tr h="732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Школы и точки роста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30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45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02724"/>
                  </a:ext>
                </a:extLst>
              </a:tr>
              <a:tr h="18049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Учреждения дополнительного образования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12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13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44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98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Liberation Serif" panose="02020603050405020304" pitchFamily="18" charset="0"/>
              </a:rPr>
              <a:t>Основные вопросы консультаций:</a:t>
            </a:r>
            <a:endParaRPr lang="ru-RU" sz="2800" dirty="0"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493" y="961293"/>
            <a:ext cx="10178322" cy="497058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Работа в разделах портала – 7%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Трудности при размещении программы на портал – 4%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Трудности при зачислении ребенка на портал – 11%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Способы выдачи сертификата – 8%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Структура программы – 33%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Соотнесение целей, задач, содержания программы и планируемых результатов – 37%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Консультации проводились при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бращении лично или по телефону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899" y="4675308"/>
            <a:ext cx="3563816" cy="20046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89" y="3595975"/>
            <a:ext cx="3251929" cy="18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0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447" y="405831"/>
            <a:ext cx="10178322" cy="6264600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2700" dirty="0">
                <a:latin typeface="Liberation Serif" panose="02020603050405020304" pitchFamily="18" charset="0"/>
              </a:rPr>
              <a:t>Проведение информационной, консультационной кампании с родителями по вопросам регистрации учащихся на портале </a:t>
            </a:r>
            <a:r>
              <a:rPr lang="ru-RU" sz="2700" dirty="0" smtClean="0">
                <a:latin typeface="Liberation Serif" panose="02020603050405020304" pitchFamily="18" charset="0"/>
              </a:rPr>
              <a:t/>
            </a:r>
            <a:br>
              <a:rPr lang="ru-RU" sz="2700" dirty="0" smtClean="0">
                <a:latin typeface="Liberation Serif" panose="02020603050405020304" pitchFamily="18" charset="0"/>
              </a:rPr>
            </a:br>
            <a:r>
              <a:rPr lang="ru-RU" sz="2700" dirty="0" smtClean="0">
                <a:latin typeface="Liberation Serif" panose="02020603050405020304" pitchFamily="18" charset="0"/>
              </a:rPr>
              <a:t/>
            </a:r>
            <a:br>
              <a:rPr lang="ru-RU" sz="2700" dirty="0" smtClean="0">
                <a:latin typeface="Liberation Serif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план 4 консультации, факт 6 </a:t>
            </a:r>
            <a:br>
              <a:rPr lang="ru-RU" sz="27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Проведение информационной, консультационной кампании с родителями по вопросам получении сертификатов дополнительного </a:t>
            </a:r>
            <a:r>
              <a:rPr lang="ru-RU" sz="27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образования</a:t>
            </a:r>
            <a:br>
              <a:rPr lang="ru-RU" sz="27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план 15, фактически 32</a:t>
            </a:r>
            <a:br>
              <a:rPr lang="ru-RU" sz="27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выдача сертификатов 73</a:t>
            </a:r>
            <a:br>
              <a:rPr lang="ru-RU" sz="27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700" dirty="0">
                <a:solidFill>
                  <a:schemeClr val="accent3">
                    <a:lumMod val="75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700" dirty="0">
                <a:solidFill>
                  <a:schemeClr val="accent3">
                    <a:lumMod val="7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После общения с Родителями или представителями детей стало ясно: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1. родителям сложно оформить сертификат на портале, так как потом требуется его активация, проще получить в организации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2. мало внимания уделяется родителями личному кабинету ребенка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3. возникают трудности с пониманием необходимости сертификата учета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Liberation Serif" panose="02020603050405020304" pitchFamily="18" charset="0"/>
              </a:rPr>
              <a:t>Содействие процедурам независимой оценки качества дополнительного образования детей на территории Туринского городского </a:t>
            </a:r>
            <a:r>
              <a:rPr lang="ru-RU" sz="2800" dirty="0" smtClean="0">
                <a:latin typeface="Liberation Serif" panose="02020603050405020304" pitchFamily="18" charset="0"/>
              </a:rPr>
              <a:t>округа</a:t>
            </a:r>
            <a:br>
              <a:rPr lang="ru-RU" sz="2800" dirty="0" smtClean="0">
                <a:latin typeface="Liberation Serif" panose="02020603050405020304" pitchFamily="18" charset="0"/>
              </a:rPr>
            </a:br>
            <a:r>
              <a:rPr lang="ru-RU" sz="2800" dirty="0">
                <a:latin typeface="Liberation Serif" panose="02020603050405020304" pitchFamily="18" charset="0"/>
              </a:rPr>
              <a:t/>
            </a:r>
            <a:br>
              <a:rPr lang="ru-RU" sz="2800" dirty="0"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На вкладке МОЦ 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размещена 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информация о 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проведении опроса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Liberation Serif" panose="02020603050405020304" pitchFamily="18" charset="0"/>
                <a:hlinkClick r:id="rId2"/>
              </a:rPr>
              <a:t>http://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  <a:hlinkClick r:id="rId2"/>
              </a:rPr>
              <a:t>центр-</a:t>
            </a:r>
            <a:r>
              <a:rPr lang="ru-RU" sz="1800" dirty="0" err="1">
                <a:solidFill>
                  <a:schemeClr val="tx1"/>
                </a:solidFill>
                <a:latin typeface="Liberation Serif" panose="02020603050405020304" pitchFamily="18" charset="0"/>
                <a:hlinkClick r:id="rId2"/>
              </a:rPr>
              <a:t>спектр.рф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  <a:hlinkClick r:id="rId2"/>
              </a:rPr>
              <a:t>/?</a:t>
            </a:r>
            <a:r>
              <a:rPr lang="en-US" sz="1800" dirty="0" err="1" smtClean="0">
                <a:solidFill>
                  <a:schemeClr val="tx1"/>
                </a:solidFill>
                <a:latin typeface="Liberation Serif" panose="02020603050405020304" pitchFamily="18" charset="0"/>
                <a:hlinkClick r:id="rId2"/>
              </a:rPr>
              <a:t>page_id</a:t>
            </a:r>
            <a:r>
              <a:rPr lang="en-US" sz="1800" dirty="0" smtClean="0">
                <a:solidFill>
                  <a:schemeClr val="tx1"/>
                </a:solidFill>
                <a:latin typeface="Liberation Serif" panose="02020603050405020304" pitchFamily="18" charset="0"/>
                <a:hlinkClick r:id="rId2"/>
              </a:rPr>
              <a:t>=4476</a:t>
            </a: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>
                <a:latin typeface="Liberation Serif" panose="02020603050405020304" pitchFamily="18" charset="0"/>
              </a:rPr>
              <a:t> </a:t>
            </a:r>
            <a:r>
              <a:rPr lang="ru-RU" sz="1800" dirty="0" smtClean="0">
                <a:latin typeface="Liberation Serif" panose="02020603050405020304" pitchFamily="18" charset="0"/>
              </a:rPr>
              <a:t>                                                                               </a:t>
            </a:r>
            <a:br>
              <a:rPr lang="ru-RU" sz="1800" dirty="0" smtClean="0">
                <a:latin typeface="Liberation Serif" panose="02020603050405020304" pitchFamily="18" charset="0"/>
              </a:rPr>
            </a:br>
            <a:r>
              <a:rPr lang="ru-RU" sz="1800" dirty="0" smtClean="0">
                <a:latin typeface="Liberation Serif" panose="02020603050405020304" pitchFamily="18" charset="0"/>
              </a:rPr>
              <a:t/>
            </a:r>
            <a:br>
              <a:rPr lang="ru-RU" sz="1800" dirty="0" smtClean="0">
                <a:latin typeface="Liberation Serif" panose="02020603050405020304" pitchFamily="18" charset="0"/>
              </a:rPr>
            </a:br>
            <a:r>
              <a:rPr lang="ru-RU" sz="1800" dirty="0">
                <a:latin typeface="Liberation Serif" panose="02020603050405020304" pitchFamily="18" charset="0"/>
              </a:rPr>
              <a:t/>
            </a:r>
            <a:br>
              <a:rPr lang="ru-RU" sz="1800" dirty="0">
                <a:latin typeface="Liberation Serif" panose="02020603050405020304" pitchFamily="18" charset="0"/>
              </a:rPr>
            </a:br>
            <a:r>
              <a:rPr lang="ru-RU" sz="1800" dirty="0" smtClean="0">
                <a:latin typeface="Liberation Serif" panose="02020603050405020304" pitchFamily="18" charset="0"/>
              </a:rPr>
              <a:t/>
            </a:r>
            <a:br>
              <a:rPr lang="ru-RU" sz="1800" dirty="0" smtClean="0"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Проводятся консультации 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 организациями по вопросам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прохождения опроса и 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организации самого опроса среди родителей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Сложность – родители мало внимания уделяют личному кабинету ребенка на портале </a:t>
            </a:r>
            <a:r>
              <a:rPr lang="ru-RU" sz="180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пфдо</a:t>
            </a: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53" y="2239109"/>
            <a:ext cx="4506325" cy="22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9341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825</TotalTime>
  <Words>445</Words>
  <Application>Microsoft Office PowerPoint</Application>
  <PresentationFormat>Широкоэкранный</PresentationFormat>
  <Paragraphs>74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Corbel</vt:lpstr>
      <vt:lpstr>Gill Sans MT</vt:lpstr>
      <vt:lpstr>Impact</vt:lpstr>
      <vt:lpstr>Liberation Serif</vt:lpstr>
      <vt:lpstr>Times New Roman</vt:lpstr>
      <vt:lpstr>Badge</vt:lpstr>
      <vt:lpstr>Муниципальный опорный центр дополнительного образования детей Туринского городского округа</vt:lpstr>
      <vt:lpstr>Образовательные организации Туринского городского округа, реализующие программы дополнительного образования</vt:lpstr>
      <vt:lpstr>Учреждения, реализующие программы дополнительного образования, не муниципального уровня   ГОСУДАРСТВЕННОЕ АВТОНОМНОЕ ПРОФЕССИОНАЛЬНОЕ ОБРАЗОВАТЕЛЬНОЕ УЧРЕЖДЕНИЕ СВЕРДЛОВСКОЙ ОБЛАСТИ «ТУРИНСКИЙ МНОГОПРОФИЛЬНЫЙ ТЕХНИКУМ»  ГОСУДАРСТВЕННОЕ КАЗЕННОЕ УЧРЕЖДЕНИЕ СОЦИАЛЬНОГО ОБСЛУЖИВАНИЯ СВЕРДЛОВСКОЙ ОБЛАСТИ СОЦИАЛЬНО-РЕАБИЛИТАЦИОННЫЙ ЦЕНТР ДЛЯ НЕСОВЕРШЕННОЛЕТНИХ ТУРИНСКОГО РАЙОНА  Государственное бюджетное общеобразовательное учреждение Свердловской области  «Туринская школа – интернат, реализующая адаптированные основные общеобразовательные программы»       </vt:lpstr>
      <vt:lpstr>в 2021 году МОЦ Туринского городского округа работал по утвержденному плану деятельности</vt:lpstr>
      <vt:lpstr>Ведение вкладки "Муниципальный опорный центр" на официальном сайте МАОУ ДО ЦДО «Спектр» каждый месяц в течении года – размещение актуальной информации о дополнительном образовании детей и персонифицированном  финансировании дополнительного  образования http://центр-спектр.рф/?page_id=4476 Каждый месяц проводится ревизия вкладки (для проверки рабочих ссылок) и актуализация информации </vt:lpstr>
      <vt:lpstr>Проведение информационной, консультационной кампании с образовательными организациями Туринского городского округа по наполнению портала ПФДО</vt:lpstr>
      <vt:lpstr>Основные вопросы консультаций:</vt:lpstr>
      <vt:lpstr>Проведение информационной, консультационной кампании с родителями по вопросам регистрации учащихся на портале   план 4 консультации, факт 6   Проведение информационной, консультационной кампании с родителями по вопросам получении сертификатов дополнительного образования  план 15, фактически 32 выдача сертификатов 73  После общения с Родителями или представителями детей стало ясно:  1. родителям сложно оформить сертификат на портале, так как потом требуется его активация, проще получить в организации 2. мало внимания уделяется родителями личному кабинету ребенка 3. возникают трудности с пониманием необходимости сертификата учета  </vt:lpstr>
      <vt:lpstr>Содействие процедурам независимой оценки качества дополнительного образования детей на территории Туринского городского округа  На вкладке МОЦ  размещена  информация о  проведении опроса http://центр-спектр.рф/?page_id=4476                                                                                     Проводятся консультации  с организациями по вопросам прохождения опроса и  организации самого опроса среди родителей  Сложность – родители мало внимания уделяют личному кабинету ребенка на портале пфдо                                                                                    </vt:lpstr>
      <vt:lpstr>Организация выходов на родительские собрания в школы, в том числе удаленные, с целью популяризации услуг дополнительного образования и сбора информации на местах  планировалось проведение 2 родительских собраний, фактически проведено 2.    В настоящее время готовится информация по запросу образовательных организаций для проведения родительских собраний с целью разъяснения понятий сертифицированная и платная программа, сертификат учета и сертификата дополнительного образования.   </vt:lpstr>
      <vt:lpstr>Количество разработанных и внедренных разноуровневых программ дополнительного образования   план 4, фактически 5  1. 3D моделирование (Фабричная СОШ) 2. Креативное рисование (ЦДО «Спектр») 3. Путешествуем с английским (ЦДО «Спектр») 4. Самбо (ДЮСШ) 5. Занимательный мир информатики (Чукреевская СОШ)  выявленная проблема при разработке программ – постановка целей, задач и планируемых результатов по уровням программы.  </vt:lpstr>
      <vt:lpstr>Количество реализуемых дополнительных общеобразовательных программ в сетевой форме с использованием образовательных организаций всех типов, в том числе профессиональных и организаций высшего образования, а так же научных, организаций спорта, культуры, общественных организаций и предприятий реального сектора экономики  В 2021 году не планировалось внедрение программ в сетевой форме, но запланировано совещание по взаимодействию с организациями культуры, спорта, молодежной политики, СПО, находящихся на территории Туринского городского округа на декабрь 2021 года</vt:lpstr>
      <vt:lpstr>Участие сотрудников МОЦ в программах повышения квалификации, профессиональной переподготовки регионального модельного центра   Работники МРЦ Туринского городского округа прошли следующие курсы в РМЦ:  1. ДПП ПК «Ребенок с ОВЗ в системе дополнительного образования» 36 час., 17-27 мая 2021 г.  2. ДПП ПК «Современные подходы в создании и реализации дополнительных общеобразовательных общеразвивающих программ в сетевой форме». 36 час., 15-31марта 2021 г. </vt:lpstr>
      <vt:lpstr>Муниципальная экспертиза дополнительных общеобразовательных программ  план 20, факт 47  1.Технической направленности – 16 2. художественной направленности - 15 3. Естественно-научной – 4 4. социально-педагогической – 7 5. спортивной направленности – 4 6. туристско-краеведческой - 1</vt:lpstr>
      <vt:lpstr>Инвентаризация реализуемых дополнительных общеобразовательных программ   план 25, факт 45 в связи с изменением законодательства  Проблемы выявленные при проведении инвентаризации и экспертизе:  1. несоответствие целей, задач программы содержанию и планируемым результатам  2. непонимание целей и задач дополнительного образования</vt:lpstr>
      <vt:lpstr>Разработка анкеты по формированию предложений на услуги дополнительного образования и мониторинг востребованности услуг дополнительного образования на территории г. Туринска  разработали и провели анкетирование 86 человек – родителей, законных представителей.  Дети: Возраст от 7 до 14 лет, обоих полов уже обучаются на программах дополнительного образования – 60% родителей Готовых платить за обучение – 44% Наибольший интерес вызывают программы по иностранному языку, хореографии, художественному и техническому творчеству, изобретательству – 54% так же отметили программы – театр, дизайн, парикмахерское искусство и дизайн ногтей – 9% порадовал интерес родителей к программам патриотического содержания, поисковой деятельности и изучению родного края – 21% 11% родителей отметили программы по правовой и экономической грамотности  Обратили внимание на программы развития интеллекта(скорочтение, головоломки)  не обратили внимания на программы углубленного изучения школьных предметов </vt:lpstr>
      <vt:lpstr>Семинары «Требования к программ дополнительного образования» </vt:lpstr>
      <vt:lpstr>Создание районного методического объединения педагогов дополнительного образования  Приказом Муниципального Казённого Учреждения «УПРАВЛЕНИЕ ОБРАЗОВАНИЕМ ТУРИНСКОГО ГОРОДСКОГО ОКРУГА» № 167-н от 10 сентября 2021 года «О деятельности районных методических объединений в 2021-2022 учебном году» утверждены районные методические объединения.  http://turinskuo.my1.ru/publ/dokumenty/8  В настоящее вносятся изменения в действующий приказ и районное методическое объединение педагогов дополнительного образования будет функционировать с января 2022 года  </vt:lpstr>
      <vt:lpstr>Разработка краткосрочных программ дополнительного образования В течении года  план 3, факт 3  Разработаны и готовятся к сертификации 3 программы художественной направленности продолжительностью 18 часов  1. Креативное рисование 2. Кукольный театр 3. изготовление игрушек и сувениров из текстильных материалов   </vt:lpstr>
      <vt:lpstr>Создание банка программ дополнительного образования  На вкладке муниципального опорного центра есть Ссылки на размещенные на сайтах образовательных организаций дополнительные общеобразовательные общеразвивающие программы (включая адаптированные)</vt:lpstr>
      <vt:lpstr>На 2022 год можно выделить следующие задачи:  1. организация работы районного методического объединения педагогов дополнительного образования 2. проведение семинаров «Цели и задачи дополнительного образования детей», «Программы, реализуемые в сетевой форме» 3. Разработка и внедрение программ, реализуемых в сетевой форме. 4. Доработка типовых моделей и их внедрение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опорный центр дополнительного образования детей Туринского городского округа</dc:title>
  <dc:creator>Инна</dc:creator>
  <cp:lastModifiedBy>Инна</cp:lastModifiedBy>
  <cp:revision>45</cp:revision>
  <dcterms:created xsi:type="dcterms:W3CDTF">2021-11-23T05:38:29Z</dcterms:created>
  <dcterms:modified xsi:type="dcterms:W3CDTF">2021-11-25T04:51:59Z</dcterms:modified>
</cp:coreProperties>
</file>